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2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5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单击此处编辑文本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5.xml"/><Relationship Id="rId15" Type="http://schemas.openxmlformats.org/officeDocument/2006/relationships/tags" Target="../tags/tag4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D9D9D9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1210" y="-5715"/>
            <a:ext cx="10978515" cy="6863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单圆角矩形 9"/>
          <p:cNvSpPr/>
          <p:nvPr>
            <p:custDataLst>
              <p:tags r:id="rId3"/>
            </p:custDataLst>
          </p:nvPr>
        </p:nvSpPr>
        <p:spPr>
          <a:xfrm>
            <a:off x="3709988" y="6305550"/>
            <a:ext cx="265113" cy="200025"/>
          </a:xfrm>
          <a:prstGeom prst="round1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1</a:t>
            </a:r>
            <a:endParaRPr lang="en-US" altLang="zh-CN" strike="noStrike" noProof="1"/>
          </a:p>
        </p:txBody>
      </p:sp>
      <p:sp>
        <p:nvSpPr>
          <p:cNvPr id="11" name="单圆角矩形 10"/>
          <p:cNvSpPr/>
          <p:nvPr>
            <p:custDataLst>
              <p:tags r:id="rId4"/>
            </p:custDataLst>
          </p:nvPr>
        </p:nvSpPr>
        <p:spPr>
          <a:xfrm>
            <a:off x="5461000" y="4970463"/>
            <a:ext cx="265113" cy="198438"/>
          </a:xfrm>
          <a:prstGeom prst="round1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2</a:t>
            </a:r>
            <a:endParaRPr lang="en-US" altLang="zh-CN" strike="noStrike" noProof="1"/>
          </a:p>
        </p:txBody>
      </p:sp>
      <p:graphicFrame>
        <p:nvGraphicFramePr>
          <p:cNvPr id="12" name="表格 11"/>
          <p:cNvGraphicFramePr/>
          <p:nvPr>
            <p:custDataLst>
              <p:tags r:id="rId5"/>
            </p:custDataLst>
          </p:nvPr>
        </p:nvGraphicFramePr>
        <p:xfrm>
          <a:off x="7148830" y="4584065"/>
          <a:ext cx="4620895" cy="221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040"/>
                <a:gridCol w="2739390"/>
                <a:gridCol w="1307465"/>
              </a:tblGrid>
              <a:tr h="368300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sym typeface="微软雅黑" panose="020B0503020204020204" charset="-122"/>
                        </a:rPr>
                        <a:t>西秀区易涝点分布图</a:t>
                      </a:r>
                      <a:endParaRPr lang="zh-CN" altLang="zh-CN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32575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400"/>
                        <a:t>序号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400"/>
                        <a:t>易涝点位置名称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400"/>
                        <a:t>风险等级</a:t>
                      </a:r>
                      <a:endParaRPr lang="zh-CN" altLang="en-US" sz="1400"/>
                    </a:p>
                  </a:txBody>
                  <a:tcPr/>
                </a:tc>
              </a:tr>
              <a:tr h="36893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400"/>
                        <a:t>   </a:t>
                      </a:r>
                      <a:r>
                        <a:rPr lang="zh-CN" altLang="en-US" sz="1400"/>
                        <a:t>1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火车站铁路立交桥路内涝点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中等风险区域</a:t>
                      </a:r>
                      <a:endParaRPr lang="zh-CN" altLang="en-US" sz="1400"/>
                    </a:p>
                  </a:txBody>
                  <a:tcPr/>
                </a:tc>
              </a:tr>
              <a:tr h="38354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400"/>
                        <a:t>   </a:t>
                      </a:r>
                      <a:r>
                        <a:rPr lang="zh-CN" altLang="en-US" sz="1400"/>
                        <a:t>2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龙宫大桥片区内涝点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中</a:t>
                      </a:r>
                      <a:r>
                        <a:rPr lang="zh-CN" altLang="en-US" sz="1400">
                          <a:sym typeface="+mn-ea"/>
                        </a:rPr>
                        <a:t>等</a:t>
                      </a:r>
                      <a:r>
                        <a:rPr lang="zh-CN" altLang="en-US" sz="1400">
                          <a:sym typeface="+mn-ea"/>
                        </a:rPr>
                        <a:t>风险区域</a:t>
                      </a:r>
                      <a:endParaRPr lang="zh-CN" altLang="en-US" sz="1400"/>
                    </a:p>
                  </a:txBody>
                  <a:tcPr/>
                </a:tc>
              </a:tr>
              <a:tr h="38290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400"/>
                        <a:t>   </a:t>
                      </a:r>
                      <a:r>
                        <a:rPr lang="zh-CN" altLang="en-US" sz="1400"/>
                        <a:t>3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太平小区内涝点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低风险区域</a:t>
                      </a:r>
                      <a:endParaRPr lang="zh-CN" altLang="en-US" sz="1400"/>
                    </a:p>
                  </a:txBody>
                  <a:tcPr/>
                </a:tc>
              </a:tr>
              <a:tr h="38354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400"/>
                        <a:t>   </a:t>
                      </a:r>
                      <a:r>
                        <a:rPr lang="zh-CN" altLang="en-US" sz="1400"/>
                        <a:t>4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两可间内涝点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低风险区域</a:t>
                      </a:r>
                      <a:endParaRPr lang="zh-CN" altLang="en-US" sz="140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6"/>
            </p:custDataLst>
          </p:nvPr>
        </p:nvGraphicFramePr>
        <p:xfrm>
          <a:off x="7148830" y="3155950"/>
          <a:ext cx="4620895" cy="142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80"/>
                <a:gridCol w="4044315"/>
              </a:tblGrid>
              <a:tr h="37211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sym typeface="微软雅黑" panose="020B0503020204020204" charset="-122"/>
                        </a:rPr>
                        <a:t>图例</a:t>
                      </a:r>
                      <a:endParaRPr lang="zh-CN" altLang="zh-CN" sz="1800">
                        <a:latin typeface="宋体" panose="02010600030101010101" pitchFamily="2" charset="-122"/>
                        <a:ea typeface="宋体" panose="02010600030101010101" pitchFamily="2" charset="-122"/>
                        <a:sym typeface="微软雅黑" panose="020B0503020204020204" charset="-122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52768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400"/>
                        <a:t>低风险区域：水深可能高过路缘石，建议避开积水区域通行</a:t>
                      </a:r>
                      <a:endParaRPr lang="zh-CN" altLang="en-US" sz="1400"/>
                    </a:p>
                  </a:txBody>
                  <a:tcPr/>
                </a:tc>
              </a:tr>
              <a:tr h="52768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中等风险区域：</a:t>
                      </a:r>
                      <a:r>
                        <a:rPr lang="zh-CN" altLang="en-US" sz="1400">
                          <a:sym typeface="+mn-ea"/>
                        </a:rPr>
                        <a:t>水深可以影响车辆通行，建议人员及车辆绕行</a:t>
                      </a:r>
                      <a:endParaRPr lang="zh-CN" altLang="en-US" sz="1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单圆角矩形 1"/>
          <p:cNvSpPr/>
          <p:nvPr>
            <p:custDataLst>
              <p:tags r:id="rId7"/>
            </p:custDataLst>
          </p:nvPr>
        </p:nvSpPr>
        <p:spPr>
          <a:xfrm>
            <a:off x="7299960" y="3687128"/>
            <a:ext cx="266700" cy="198438"/>
          </a:xfrm>
          <a:prstGeom prst="round1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altLang="zh-CN" strike="noStrike" noProof="1"/>
          </a:p>
        </p:txBody>
      </p:sp>
      <p:sp>
        <p:nvSpPr>
          <p:cNvPr id="4" name="单圆角矩形 3"/>
          <p:cNvSpPr/>
          <p:nvPr>
            <p:custDataLst>
              <p:tags r:id="rId8"/>
            </p:custDataLst>
          </p:nvPr>
        </p:nvSpPr>
        <p:spPr>
          <a:xfrm>
            <a:off x="7301548" y="4185603"/>
            <a:ext cx="265113" cy="198438"/>
          </a:xfrm>
          <a:prstGeom prst="round1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altLang="zh-CN" strike="noStrike" noProof="1"/>
          </a:p>
        </p:txBody>
      </p:sp>
      <p:sp>
        <p:nvSpPr>
          <p:cNvPr id="5" name="单圆角矩形 4"/>
          <p:cNvSpPr/>
          <p:nvPr>
            <p:custDataLst>
              <p:tags r:id="rId9"/>
            </p:custDataLst>
          </p:nvPr>
        </p:nvSpPr>
        <p:spPr>
          <a:xfrm>
            <a:off x="2342198" y="5582285"/>
            <a:ext cx="266700" cy="198438"/>
          </a:xfrm>
          <a:prstGeom prst="round1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3</a:t>
            </a:r>
            <a:endParaRPr lang="en-US" altLang="zh-CN" strike="noStrike" noProof="1"/>
          </a:p>
        </p:txBody>
      </p:sp>
      <p:sp>
        <p:nvSpPr>
          <p:cNvPr id="8" name="单圆角矩形 7"/>
          <p:cNvSpPr/>
          <p:nvPr>
            <p:custDataLst>
              <p:tags r:id="rId10"/>
            </p:custDataLst>
          </p:nvPr>
        </p:nvSpPr>
        <p:spPr>
          <a:xfrm>
            <a:off x="1828483" y="4384675"/>
            <a:ext cx="266700" cy="198438"/>
          </a:xfrm>
          <a:prstGeom prst="round1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trike="noStrike" noProof="1"/>
              <a:t>4</a:t>
            </a:r>
            <a:endParaRPr lang="en-US" altLang="zh-CN" strike="noStrike" noProof="1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0.xml><?xml version="1.0" encoding="utf-8"?>
<p:tagLst xmlns:p="http://schemas.openxmlformats.org/presentationml/2006/main">
  <p:tag name="KSO_WM_UNIT_TABLE_BEAUTIFY" val="smartTable{4da09b8c-b714-4f25-803d-01720f3faf36}"/>
  <p:tag name="TABLE_ENDDRAG_ORIGIN_RECT" val="363*112"/>
  <p:tag name="TABLE_ENDDRAG_RECT" val="562*248*363*112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PP_MARK_KEY" val="be2c4df8-ebcc-4757-8f8d-db168bb739d9"/>
  <p:tag name="COMMONDATA" val="eyJoZGlkIjoiNGFjMGIzYWE0NWUwOTU5YTdkZjE1YTczYWU1Yjk2N2EifQ=="/>
  <p:tag name="commondata" val="eyJoZGlkIjoiNDk4NzA1YmYxNjVkZTY3ZmY3YzdkZDYxYjFhYjk3ZTk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TABLE_BEAUTIFY" val="smartTable{8db6f121-5422-473a-9d2c-7b10d73bf6bc}"/>
  <p:tag name="TABLE_ENDDRAG_ORIGIN_RECT" val="363*174"/>
  <p:tag name="TABLE_ENDDRAG_RECT" val="562*360*363*17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WPS 演示</Application>
  <PresentationFormat>宽屏</PresentationFormat>
  <Paragraphs>52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FUN</cp:lastModifiedBy>
  <cp:revision>190</cp:revision>
  <dcterms:created xsi:type="dcterms:W3CDTF">2019-06-19T02:08:00Z</dcterms:created>
  <dcterms:modified xsi:type="dcterms:W3CDTF">2024-04-19T07:26:19Z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1429DA9C21354AEAA92F69EF97019738_13</vt:lpwstr>
  </property>
</Properties>
</file>